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81" r:id="rId2"/>
    <p:sldId id="260" r:id="rId3"/>
    <p:sldId id="279" r:id="rId4"/>
    <p:sldId id="282" r:id="rId5"/>
    <p:sldId id="280" r:id="rId6"/>
    <p:sldId id="262" r:id="rId7"/>
    <p:sldId id="264" r:id="rId8"/>
    <p:sldId id="265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6" r:id="rId17"/>
    <p:sldId id="277" r:id="rId18"/>
    <p:sldId id="278" r:id="rId19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FEC"/>
    <a:srgbClr val="033177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306" y="4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/>
              <a:t>Klik om de opmaakprofielen van de modeltekst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794D4F45-BAF6-4DB6-90BA-9AB5F4F8DD5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781515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de titelstijl van het model te bewerken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-1" charset="0"/>
                <a:ea typeface="Arial" pitchFamily="-1" charset="0"/>
                <a:cs typeface="Arial" pitchFamily="-1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-1" charset="0"/>
                <a:ea typeface="Arial" pitchFamily="-1" charset="0"/>
                <a:cs typeface="Arial" pitchFamily="-1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E776E84A-E5CE-45E7-A1E6-CBF5A1205C4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-1" charset="0"/>
                <a:ea typeface="Arial" pitchFamily="-1" charset="0"/>
                <a:cs typeface="Arial" pitchFamily="-1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-1" charset="0"/>
                <a:ea typeface="Arial" pitchFamily="-1" charset="0"/>
                <a:cs typeface="Arial" pitchFamily="-1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92844FC8-34AD-48E6-AA90-020140EB600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-1" charset="0"/>
                <a:ea typeface="Arial" pitchFamily="-1" charset="0"/>
                <a:cs typeface="Arial" pitchFamily="-1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-1" charset="0"/>
                <a:ea typeface="Arial" pitchFamily="-1" charset="0"/>
                <a:cs typeface="Arial" pitchFamily="-1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9A579B65-A99E-45CB-801D-BDABC10F9CE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-1" charset="0"/>
                <a:ea typeface="Arial" pitchFamily="-1" charset="0"/>
                <a:cs typeface="Arial" pitchFamily="-1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-1" charset="0"/>
                <a:ea typeface="Arial" pitchFamily="-1" charset="0"/>
                <a:cs typeface="Arial" pitchFamily="-1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17F2AD93-10FF-4FC4-A4E7-5B214D3000E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-1" charset="0"/>
                <a:ea typeface="Arial" pitchFamily="-1" charset="0"/>
                <a:cs typeface="Arial" pitchFamily="-1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-1" charset="0"/>
                <a:ea typeface="Arial" pitchFamily="-1" charset="0"/>
                <a:cs typeface="Arial" pitchFamily="-1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57807C27-AE0B-4A2D-8091-4177160130A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-1" charset="0"/>
                <a:ea typeface="Arial" pitchFamily="-1" charset="0"/>
                <a:cs typeface="Arial" pitchFamily="-1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-1" charset="0"/>
                <a:ea typeface="Arial" pitchFamily="-1" charset="0"/>
                <a:cs typeface="Arial" pitchFamily="-1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7FAC5281-D178-4791-AF9B-4FE29F3BD67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-1" charset="0"/>
                <a:ea typeface="Arial" pitchFamily="-1" charset="0"/>
                <a:cs typeface="Arial" pitchFamily="-1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-1" charset="0"/>
                <a:ea typeface="Arial" pitchFamily="-1" charset="0"/>
                <a:cs typeface="Arial" pitchFamily="-1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281805F3-D9BA-4BA6-899A-2F7D69DC9B4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-1" charset="0"/>
                <a:ea typeface="Arial" pitchFamily="-1" charset="0"/>
                <a:cs typeface="Arial" pitchFamily="-1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-1" charset="0"/>
                <a:ea typeface="Arial" pitchFamily="-1" charset="0"/>
                <a:cs typeface="Arial" pitchFamily="-1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906CA045-2BE7-45D6-9202-398C5313D26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-1" charset="0"/>
                <a:ea typeface="Arial" pitchFamily="-1" charset="0"/>
                <a:cs typeface="Arial" pitchFamily="-1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-1" charset="0"/>
                <a:ea typeface="Arial" pitchFamily="-1" charset="0"/>
                <a:cs typeface="Arial" pitchFamily="-1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A82B1F89-662F-4DB3-AA1E-31314A77676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-1" charset="0"/>
                <a:ea typeface="Arial" pitchFamily="-1" charset="0"/>
                <a:cs typeface="Arial" pitchFamily="-1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-1" charset="0"/>
                <a:ea typeface="Arial" pitchFamily="-1" charset="0"/>
                <a:cs typeface="Arial" pitchFamily="-1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E5B62654-E225-418D-8FA2-AA2FB97FC41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-1" charset="0"/>
                <a:ea typeface="Arial" pitchFamily="-1" charset="0"/>
                <a:cs typeface="Arial" pitchFamily="-1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-1" charset="0"/>
                <a:ea typeface="Arial" pitchFamily="-1" charset="0"/>
                <a:cs typeface="Arial" pitchFamily="-1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49782255-9CB5-4D8E-8574-C9D01F97ED2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02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Klik om het opmaakprofiel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opmaakprofielen van de</a:t>
            </a:r>
          </a:p>
          <a:p>
            <a:pPr lvl="0"/>
            <a:r>
              <a:rPr lang="nl-NL" smtClean="0"/>
              <a:t>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000" b="1" cap="all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charset="0"/>
          <a:ea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charset="0"/>
          <a:ea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charset="0"/>
          <a:ea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charset="0"/>
          <a:ea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 sz="2100">
          <a:solidFill>
            <a:srgbClr val="033177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defRPr sz="2100">
          <a:solidFill>
            <a:srgbClr val="033177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defRPr sz="2100">
          <a:solidFill>
            <a:srgbClr val="033177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defRPr sz="2100">
          <a:solidFill>
            <a:srgbClr val="033177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defRPr sz="2100">
          <a:solidFill>
            <a:srgbClr val="033177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stoptetanuspwp-front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30188"/>
            <a:ext cx="8488363" cy="6353175"/>
          </a:xfrm>
          <a:prstGeom prst="rect">
            <a:avLst/>
          </a:prstGeom>
          <a:noFill/>
          <a:ln>
            <a:noFill/>
          </a:ln>
          <a:effectLst>
            <a:outerShdw blurRad="193675" algn="tl" rotWithShape="0">
              <a:srgbClr val="80808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nl-NL" sz="4000" dirty="0">
                <a:latin typeface="+mn-lt"/>
              </a:rPr>
              <a:t>Waarom </a:t>
            </a:r>
            <a:r>
              <a:rPr lang="nl-NL" sz="4000" dirty="0" err="1">
                <a:latin typeface="+mn-lt"/>
              </a:rPr>
              <a:t>Kiwanis</a:t>
            </a:r>
            <a:r>
              <a:rPr lang="nl-NL" sz="4000" dirty="0">
                <a:latin typeface="+mn-lt"/>
              </a:rPr>
              <a:t> en UNICEF?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53000"/>
          </a:xfrm>
        </p:spPr>
        <p:txBody>
          <a:bodyPr anchor="ctr"/>
          <a:lstStyle/>
          <a:p>
            <a:pPr marL="179388" indent="-179388" eaLnBrk="1" hangingPunct="1">
              <a:buFontTx/>
              <a:buChar char="•"/>
            </a:pPr>
            <a:r>
              <a:rPr lang="nl-NL" sz="2300" smtClean="0"/>
              <a:t>Kiwanis en UNICEF werken al sinds 1994 succesvol samen. </a:t>
            </a:r>
          </a:p>
          <a:p>
            <a:pPr marL="179388" indent="-179388" eaLnBrk="1" hangingPunct="1">
              <a:buFontTx/>
              <a:buChar char="•"/>
            </a:pPr>
            <a:endParaRPr lang="nl-NL" sz="2300" smtClean="0"/>
          </a:p>
          <a:p>
            <a:pPr marL="179388" indent="-179388" eaLnBrk="1" hangingPunct="1">
              <a:buFontTx/>
              <a:buChar char="•"/>
            </a:pPr>
            <a:r>
              <a:rPr lang="nl-NL" sz="2300" smtClean="0"/>
              <a:t>Als grote VN-organisatie weet UNICEF de meest afgelegen delen van de wereld te bereiken. </a:t>
            </a:r>
          </a:p>
          <a:p>
            <a:pPr marL="179388" indent="-179388" eaLnBrk="1" hangingPunct="1">
              <a:buFontTx/>
              <a:buChar char="•"/>
            </a:pPr>
            <a:endParaRPr lang="nl-NL" sz="2300" smtClean="0"/>
          </a:p>
          <a:p>
            <a:pPr marL="179388" indent="-179388" eaLnBrk="1" hangingPunct="1">
              <a:buFontTx/>
              <a:buChar char="•"/>
            </a:pPr>
            <a:r>
              <a:rPr lang="nl-NL" sz="2300" smtClean="0"/>
              <a:t>Met het vliegtuig, een vrachtwagen of op de fiets: UNICEF zorgt dat alle vaccins op de juiste plek terechtkomen. </a:t>
            </a:r>
          </a:p>
          <a:p>
            <a:pPr marL="179388" indent="-179388" eaLnBrk="1" hangingPunct="1">
              <a:buFontTx/>
              <a:buChar char="•"/>
            </a:pPr>
            <a:endParaRPr lang="nl-NL" sz="2300" smtClean="0"/>
          </a:p>
          <a:p>
            <a:pPr marL="179388" indent="-179388" eaLnBrk="1" hangingPunct="1">
              <a:buFontTx/>
              <a:buChar char="•"/>
            </a:pPr>
            <a:r>
              <a:rPr lang="nl-NL" sz="2300" smtClean="0"/>
              <a:t>Hoe doet UNICEF dat?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nl-NL" sz="4000" dirty="0"/>
              <a:t>Hoe werkt UNICEF?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70038"/>
            <a:ext cx="8229600" cy="4449762"/>
          </a:xfrm>
        </p:spPr>
        <p:txBody>
          <a:bodyPr/>
          <a:lstStyle/>
          <a:p>
            <a:pPr marL="0" indent="0" algn="ctr" eaLnBrk="1" hangingPunct="1"/>
            <a:r>
              <a:rPr lang="nl-NL" sz="2500" b="1" smtClean="0"/>
              <a:t>Stap 1: de vaccins</a:t>
            </a:r>
          </a:p>
          <a:p>
            <a:pPr marL="0" indent="0" algn="ctr" eaLnBrk="1" hangingPunct="1"/>
            <a:r>
              <a:rPr lang="nl-NL" sz="1800" smtClean="0"/>
              <a:t/>
            </a:r>
            <a:br>
              <a:rPr lang="nl-NL" sz="1800" smtClean="0"/>
            </a:br>
            <a:r>
              <a:rPr lang="nl-NL" sz="2200" smtClean="0"/>
              <a:t>De vaccins worden ingeladen in het centrale magazijn van UNICEF in Kopenhagen. Van daaruit worden de vaccins naar alle delen van de wereld vervoerd.</a:t>
            </a:r>
          </a:p>
          <a:p>
            <a:pPr marL="0" indent="0" algn="ctr" eaLnBrk="1" hangingPunct="1"/>
            <a:endParaRPr lang="nl-NL" smtClean="0"/>
          </a:p>
          <a:p>
            <a:pPr marL="0" indent="0" algn="ctr" eaLnBrk="1" hangingPunct="1"/>
            <a:endParaRPr lang="nl-NL" sz="4000" smtClean="0"/>
          </a:p>
        </p:txBody>
      </p:sp>
      <p:pic>
        <p:nvPicPr>
          <p:cNvPr id="23556" name="Picture 4" descr="03Maldiven 050041F-credit Jeremy Horn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3657600"/>
            <a:ext cx="4213225" cy="2801938"/>
          </a:xfrm>
          <a:prstGeom prst="rect">
            <a:avLst/>
          </a:prstGeom>
          <a:noFill/>
          <a:ln>
            <a:noFill/>
          </a:ln>
          <a:effectLst>
            <a:outerShdw blurRad="50800" algn="tl" rotWithShape="0">
              <a:srgbClr val="80808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ctr" eaLnBrk="1" hangingPunct="1"/>
            <a:r>
              <a:rPr lang="nl-NL" sz="2500" b="1" smtClean="0"/>
              <a:t>Stap 2: het transport</a:t>
            </a:r>
          </a:p>
          <a:p>
            <a:pPr marL="0" indent="0" algn="ctr" eaLnBrk="1" hangingPunct="1"/>
            <a:r>
              <a:rPr lang="nl-NL" sz="1800" smtClean="0"/>
              <a:t/>
            </a:r>
            <a:br>
              <a:rPr lang="nl-NL" sz="1800" smtClean="0"/>
            </a:br>
            <a:r>
              <a:rPr lang="nl-NL" sz="2200" smtClean="0"/>
              <a:t>In het land van bestemming gaan de vaccins met vrachtwagens verder het land in.</a:t>
            </a:r>
          </a:p>
          <a:p>
            <a:pPr marL="0" indent="0" algn="ctr" eaLnBrk="1" hangingPunct="1"/>
            <a:endParaRPr lang="nl-NL" sz="2200" smtClean="0"/>
          </a:p>
          <a:p>
            <a:pPr marL="0" indent="0" algn="ctr" eaLnBrk="1" hangingPunct="1"/>
            <a:endParaRPr lang="nl-NL" sz="2200" smtClean="0"/>
          </a:p>
          <a:p>
            <a:pPr marL="0" indent="0" algn="ctr" eaLnBrk="1" hangingPunct="1"/>
            <a:endParaRPr lang="nl-NL" sz="2200" smtClean="0"/>
          </a:p>
          <a:p>
            <a:pPr marL="0" indent="0" algn="ctr" eaLnBrk="1" hangingPunct="1"/>
            <a:endParaRPr lang="nl-NL" sz="2200" smtClean="0"/>
          </a:p>
        </p:txBody>
      </p:sp>
      <p:pic>
        <p:nvPicPr>
          <p:cNvPr id="24580" name="Picture 4" descr="06Bangladesh 04 UNI4368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9975" y="3276600"/>
            <a:ext cx="4392613" cy="2932113"/>
          </a:xfrm>
          <a:prstGeom prst="rect">
            <a:avLst/>
          </a:prstGeom>
          <a:noFill/>
          <a:ln>
            <a:noFill/>
          </a:ln>
          <a:effectLst>
            <a:outerShdw blurRad="50800" algn="tl" rotWithShape="0">
              <a:srgbClr val="80808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nl-NL" sz="4000" dirty="0"/>
              <a:t>Hoe werkt UNICEF?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ctr" eaLnBrk="1" hangingPunct="1"/>
            <a:r>
              <a:rPr lang="nl-NL" sz="2500" b="1" smtClean="0"/>
              <a:t>Stap 3: op de fiets</a:t>
            </a:r>
          </a:p>
          <a:p>
            <a:pPr marL="0" indent="0" algn="ctr" eaLnBrk="1" hangingPunct="1"/>
            <a:endParaRPr lang="nl-NL" sz="2000" smtClean="0"/>
          </a:p>
          <a:p>
            <a:pPr marL="0" indent="0" algn="ctr" eaLnBrk="1" hangingPunct="1"/>
            <a:r>
              <a:rPr lang="nl-NL" sz="2000" smtClean="0"/>
              <a:t>Als de goederen niet verder meer over de verharde weg kunnen, gaat UNICEF over op alternatief vervoer, zoals brommers of fietsen. </a:t>
            </a:r>
          </a:p>
          <a:p>
            <a:pPr marL="0" indent="0" algn="ctr" eaLnBrk="1" hangingPunct="1"/>
            <a:endParaRPr lang="en-GB" sz="2000" smtClean="0"/>
          </a:p>
          <a:p>
            <a:pPr marL="0" indent="0" algn="ctr" eaLnBrk="1" hangingPunct="1"/>
            <a:r>
              <a:rPr lang="en-GB" sz="2000" smtClean="0"/>
              <a:t>Al die tijd is het de kunst om de medicijnen gekoeld te houden. Daarom  noemen we deze operatie de </a:t>
            </a:r>
            <a:r>
              <a:rPr lang="en-GB" sz="2000" i="1" smtClean="0"/>
              <a:t>cold chain</a:t>
            </a:r>
            <a:r>
              <a:rPr lang="en-GB" sz="2000" smtClean="0"/>
              <a:t>. De logistiek is altijd cruciaal. </a:t>
            </a:r>
            <a:br>
              <a:rPr lang="en-GB" sz="2000" smtClean="0"/>
            </a:br>
            <a:r>
              <a:rPr lang="en-GB" sz="2000" smtClean="0"/>
              <a:t/>
            </a:r>
            <a:br>
              <a:rPr lang="en-GB" sz="2000" smtClean="0"/>
            </a:br>
            <a:endParaRPr lang="nl-NL" sz="2000" smtClean="0"/>
          </a:p>
        </p:txBody>
      </p:sp>
      <p:pic>
        <p:nvPicPr>
          <p:cNvPr id="25604" name="Picture 4" descr="07CLEOPATRA FIETS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4191000"/>
            <a:ext cx="3714750" cy="2476500"/>
          </a:xfrm>
          <a:prstGeom prst="rect">
            <a:avLst/>
          </a:prstGeom>
          <a:noFill/>
          <a:ln>
            <a:noFill/>
          </a:ln>
          <a:effectLst>
            <a:outerShdw blurRad="50800" algn="tl" rotWithShape="0">
              <a:srgbClr val="80808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609600" y="228600"/>
            <a:ext cx="8229600" cy="102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nl-NL" sz="4000" b="1" kern="0" cap="all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Hoe werkt UNICEF?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ctr" eaLnBrk="1" hangingPunct="1"/>
            <a:r>
              <a:rPr lang="nl-NL" sz="2500" b="1" smtClean="0"/>
              <a:t>Stap 4: het hele dorp doet mee</a:t>
            </a:r>
          </a:p>
          <a:p>
            <a:pPr marL="0" indent="0" algn="ctr" eaLnBrk="1" hangingPunct="1"/>
            <a:r>
              <a:rPr lang="nl-NL" sz="2200" smtClean="0"/>
              <a:t/>
            </a:r>
            <a:br>
              <a:rPr lang="nl-NL" sz="2200" smtClean="0"/>
            </a:br>
            <a:r>
              <a:rPr lang="nl-NL" sz="2200" smtClean="0"/>
              <a:t>Al weken van tevoren trommelen vrijwilligers en verpleegkundigen alle ouders en kinderen op, zodat iedereen op die ene dag aanwezig is.</a:t>
            </a:r>
          </a:p>
          <a:p>
            <a:pPr marL="0" indent="0" algn="ctr" eaLnBrk="1" hangingPunct="1"/>
            <a:endParaRPr lang="nl-NL" sz="2200" smtClean="0"/>
          </a:p>
          <a:p>
            <a:pPr marL="0" indent="0" algn="ctr" eaLnBrk="1" hangingPunct="1"/>
            <a:endParaRPr lang="nl-NL" sz="2200" smtClean="0"/>
          </a:p>
          <a:p>
            <a:pPr marL="0" indent="0" algn="ctr" eaLnBrk="1" hangingPunct="1"/>
            <a:endParaRPr lang="nl-NL" sz="2200" smtClean="0"/>
          </a:p>
        </p:txBody>
      </p:sp>
      <p:pic>
        <p:nvPicPr>
          <p:cNvPr id="26628" name="Picture 4" descr="Malawi UNI8937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88" y="3810000"/>
            <a:ext cx="3657600" cy="2428875"/>
          </a:xfrm>
          <a:prstGeom prst="rect">
            <a:avLst/>
          </a:prstGeom>
          <a:noFill/>
          <a:ln>
            <a:noFill/>
          </a:ln>
          <a:effectLst>
            <a:outerShdw blurRad="50800" algn="tl" rotWithShape="0">
              <a:srgbClr val="80808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nl-NL" sz="4000" dirty="0"/>
              <a:t>Hoe werkt UNICEF?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ctr" eaLnBrk="1" hangingPunct="1"/>
            <a:r>
              <a:rPr lang="nl-NL" sz="2500" b="1" smtClean="0"/>
              <a:t>Stap 5: vaccins redden levens</a:t>
            </a:r>
          </a:p>
          <a:p>
            <a:pPr marL="0" indent="0" algn="ctr" eaLnBrk="1" hangingPunct="1"/>
            <a:endParaRPr lang="nl-NL" sz="2200" smtClean="0"/>
          </a:p>
          <a:p>
            <a:pPr marL="0" indent="0" algn="ctr" eaLnBrk="1" hangingPunct="1"/>
            <a:r>
              <a:rPr lang="nl-NL" sz="2200" smtClean="0"/>
              <a:t>Aan het einde van deze keten wordt het vaccin klaargemaakt en wordt het leven van moeder en kind gered.</a:t>
            </a:r>
          </a:p>
          <a:p>
            <a:pPr marL="0" indent="0" algn="ctr" eaLnBrk="1" hangingPunct="1"/>
            <a:endParaRPr lang="nl-NL" sz="2200" smtClean="0"/>
          </a:p>
          <a:p>
            <a:pPr marL="0" indent="0" algn="ctr" eaLnBrk="1" hangingPunct="1"/>
            <a:endParaRPr lang="nl-NL" sz="2200" smtClean="0"/>
          </a:p>
          <a:p>
            <a:pPr marL="0" indent="0" algn="ctr" eaLnBrk="1" hangingPunct="1"/>
            <a:endParaRPr lang="nl-NL" sz="2200" smtClean="0"/>
          </a:p>
          <a:p>
            <a:pPr marL="0" indent="0" algn="ctr" eaLnBrk="1" hangingPunct="1"/>
            <a:endParaRPr lang="nl-NL" sz="2200" smtClean="0"/>
          </a:p>
        </p:txBody>
      </p:sp>
      <p:pic>
        <p:nvPicPr>
          <p:cNvPr id="27652" name="Picture 4" descr="10Liberia 070570G-credit Giacomo Pirozz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20975" y="3689350"/>
            <a:ext cx="1752600" cy="2619375"/>
          </a:xfrm>
          <a:prstGeom prst="rect">
            <a:avLst/>
          </a:prstGeom>
          <a:noFill/>
          <a:ln>
            <a:noFill/>
          </a:ln>
          <a:effectLst>
            <a:outerShdw blurRad="50800" algn="tl" rotWithShape="0">
              <a:srgbClr val="80808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5" descr="11Angola 07 UNI4868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3660775"/>
            <a:ext cx="1762125" cy="2647950"/>
          </a:xfrm>
          <a:prstGeom prst="rect">
            <a:avLst/>
          </a:prstGeom>
          <a:noFill/>
          <a:ln>
            <a:noFill/>
          </a:ln>
          <a:effectLst>
            <a:outerShdw blurRad="50800" algn="tl" rotWithShape="0">
              <a:srgbClr val="80808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nl-NL" sz="4000" dirty="0"/>
              <a:t>Hoe werkt UNICEF?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nl-NL" sz="3200" dirty="0">
                <a:latin typeface="+mn-lt"/>
              </a:rPr>
              <a:t>Stop tetanus: alles op een rijtje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4525963"/>
          </a:xfrm>
        </p:spPr>
        <p:txBody>
          <a:bodyPr/>
          <a:lstStyle/>
          <a:p>
            <a:pPr marL="179388" indent="-179388" eaLnBrk="1" hangingPunct="1">
              <a:buFontTx/>
              <a:buChar char="•"/>
            </a:pPr>
            <a:r>
              <a:rPr lang="nl-NL" sz="2000" smtClean="0"/>
              <a:t>Elke </a:t>
            </a:r>
            <a:r>
              <a:rPr lang="nl-NL" sz="2000" b="1" smtClean="0"/>
              <a:t>9 minuten </a:t>
            </a:r>
            <a:r>
              <a:rPr lang="nl-NL" sz="2000" smtClean="0"/>
              <a:t>sterft ergens een kind aan tetanus. Ook veel moeders overleven de ziekte niet. </a:t>
            </a:r>
          </a:p>
          <a:p>
            <a:pPr marL="179388" indent="-179388" eaLnBrk="1" hangingPunct="1">
              <a:buFontTx/>
              <a:buChar char="•"/>
            </a:pPr>
            <a:endParaRPr lang="nl-NL" sz="2000" smtClean="0"/>
          </a:p>
          <a:p>
            <a:pPr marL="179388" indent="-179388" eaLnBrk="1" hangingPunct="1">
              <a:buFontTx/>
              <a:buChar char="•"/>
            </a:pPr>
            <a:r>
              <a:rPr lang="nl-NL" sz="2000" smtClean="0"/>
              <a:t>Kiwanis en UNICEF komen samen in actie.</a:t>
            </a:r>
          </a:p>
          <a:p>
            <a:pPr marL="179388" indent="-179388" eaLnBrk="1" hangingPunct="1">
              <a:buFontTx/>
              <a:buChar char="•"/>
            </a:pPr>
            <a:endParaRPr lang="nl-NL" sz="2000" smtClean="0"/>
          </a:p>
          <a:p>
            <a:pPr marL="179388" indent="-179388" eaLnBrk="1" hangingPunct="1">
              <a:buFontTx/>
              <a:buChar char="•"/>
            </a:pPr>
            <a:r>
              <a:rPr lang="nl-NL" sz="2000" smtClean="0"/>
              <a:t>Ons doel: tot en met </a:t>
            </a:r>
            <a:r>
              <a:rPr lang="nl-NL" sz="2000" b="1" smtClean="0"/>
              <a:t>2015</a:t>
            </a:r>
            <a:r>
              <a:rPr lang="nl-NL" sz="2000" smtClean="0"/>
              <a:t> worden </a:t>
            </a:r>
            <a:r>
              <a:rPr lang="nl-NL" sz="2000" b="1" smtClean="0"/>
              <a:t>61 miljoen </a:t>
            </a:r>
            <a:r>
              <a:rPr lang="nl-NL" sz="2000" smtClean="0"/>
              <a:t>moeders en baby’s ingeënt tegen tetanus.</a:t>
            </a:r>
          </a:p>
          <a:p>
            <a:pPr marL="179388" indent="-179388" eaLnBrk="1" hangingPunct="1">
              <a:buFontTx/>
              <a:buChar char="•"/>
            </a:pPr>
            <a:endParaRPr lang="nl-NL" sz="2000" smtClean="0"/>
          </a:p>
          <a:p>
            <a:pPr marL="179388" indent="-179388" eaLnBrk="1" hangingPunct="1">
              <a:buFontTx/>
              <a:buChar char="•"/>
            </a:pPr>
            <a:r>
              <a:rPr lang="nl-NL" sz="2000" smtClean="0"/>
              <a:t>Een serie van 3 levensreddende vaccins kost slechts € 1,32.</a:t>
            </a:r>
          </a:p>
          <a:p>
            <a:pPr marL="179388" indent="-179388" eaLnBrk="1" hangingPunct="1">
              <a:buFontTx/>
              <a:buChar char="•"/>
            </a:pPr>
            <a:endParaRPr lang="nl-NL" sz="2000" smtClean="0"/>
          </a:p>
          <a:p>
            <a:pPr marL="179388" indent="-179388" eaLnBrk="1" hangingPunct="1">
              <a:buFontTx/>
              <a:buChar char="•"/>
            </a:pPr>
            <a:r>
              <a:rPr lang="nl-NL" sz="2000" smtClean="0"/>
              <a:t>De kosten om </a:t>
            </a:r>
            <a:r>
              <a:rPr lang="nl-NL" sz="2000" b="1" smtClean="0"/>
              <a:t>61 miljoen </a:t>
            </a:r>
            <a:r>
              <a:rPr lang="nl-NL" sz="2000" smtClean="0"/>
              <a:t>moeders en baby’s te redden: </a:t>
            </a:r>
          </a:p>
          <a:p>
            <a:pPr marL="179388" indent="-179388" eaLnBrk="1" hangingPunct="1"/>
            <a:r>
              <a:rPr lang="nl-NL" sz="2000" smtClean="0"/>
              <a:t>  </a:t>
            </a:r>
            <a:r>
              <a:rPr lang="nl-NL" sz="2000" b="1" smtClean="0"/>
              <a:t>€ 80,5 miljoen.</a:t>
            </a:r>
          </a:p>
          <a:p>
            <a:pPr marL="179388" indent="-179388" eaLnBrk="1" hangingPunct="1"/>
            <a:endParaRPr lang="nl-NL" sz="2000" smtClean="0"/>
          </a:p>
          <a:p>
            <a:pPr marL="179388" indent="-179388" eaLnBrk="1" hangingPunct="1">
              <a:buFontTx/>
              <a:buChar char="•"/>
            </a:pPr>
            <a:r>
              <a:rPr lang="nl-NL" sz="2000" smtClean="0"/>
              <a:t>Wat is er nodig: uw hulp.</a:t>
            </a:r>
          </a:p>
          <a:p>
            <a:pPr marL="179388" indent="-179388" eaLnBrk="1" hangingPunct="1">
              <a:buFontTx/>
              <a:buChar char="•"/>
            </a:pPr>
            <a:endParaRPr lang="nl-NL" sz="2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nl-NL" sz="4000" dirty="0">
                <a:latin typeface="+mn-lt"/>
              </a:rPr>
              <a:t>Hoe u kunt helpen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924425"/>
          </a:xfrm>
        </p:spPr>
        <p:txBody>
          <a:bodyPr anchor="ctr"/>
          <a:lstStyle/>
          <a:p>
            <a:pPr marL="179388" indent="-179388" eaLnBrk="1" hangingPunct="1">
              <a:lnSpc>
                <a:spcPct val="80000"/>
              </a:lnSpc>
              <a:buFontTx/>
              <a:buChar char="•"/>
            </a:pPr>
            <a:r>
              <a:rPr lang="nl" sz="2800" smtClean="0"/>
              <a:t>Breng de campagne van Kiwanis en UNICEF onder de aandacht. </a:t>
            </a:r>
          </a:p>
          <a:p>
            <a:pPr marL="179388" indent="-179388" eaLnBrk="1" hangingPunct="1">
              <a:lnSpc>
                <a:spcPct val="80000"/>
              </a:lnSpc>
              <a:buFontTx/>
              <a:buChar char="•"/>
            </a:pPr>
            <a:endParaRPr lang="nl" sz="2800" smtClean="0"/>
          </a:p>
          <a:p>
            <a:pPr marL="179388" indent="-179388" eaLnBrk="1" hangingPunct="1">
              <a:lnSpc>
                <a:spcPct val="80000"/>
              </a:lnSpc>
              <a:buFontTx/>
              <a:buChar char="•"/>
            </a:pPr>
            <a:r>
              <a:rPr lang="nl" sz="2800" smtClean="0"/>
              <a:t>Organiseer acties om fondsen te werven. </a:t>
            </a:r>
          </a:p>
          <a:p>
            <a:pPr marL="179388" indent="-179388" eaLnBrk="1" hangingPunct="1">
              <a:lnSpc>
                <a:spcPct val="80000"/>
              </a:lnSpc>
              <a:buFontTx/>
              <a:buChar char="•"/>
            </a:pPr>
            <a:endParaRPr lang="nl" sz="2800" smtClean="0"/>
          </a:p>
          <a:p>
            <a:pPr marL="179388" indent="-179388" eaLnBrk="1" hangingPunct="1">
              <a:lnSpc>
                <a:spcPct val="80000"/>
              </a:lnSpc>
              <a:buFontTx/>
              <a:buChar char="•"/>
            </a:pPr>
            <a:r>
              <a:rPr lang="nl" sz="2800" smtClean="0"/>
              <a:t>Steun de campagne met een vrijwillige donatie. </a:t>
            </a:r>
          </a:p>
          <a:p>
            <a:pPr marL="179388" indent="-179388" eaLnBrk="1" hangingPunct="1">
              <a:lnSpc>
                <a:spcPct val="80000"/>
              </a:lnSpc>
              <a:buFontTx/>
              <a:buChar char="•"/>
            </a:pPr>
            <a:endParaRPr lang="nl" sz="2800" smtClean="0"/>
          </a:p>
          <a:p>
            <a:pPr marL="179388" indent="-179388" eaLnBrk="1" hangingPunct="1">
              <a:lnSpc>
                <a:spcPct val="80000"/>
              </a:lnSpc>
              <a:buFontTx/>
              <a:buChar char="•"/>
            </a:pPr>
            <a:endParaRPr lang="nl" sz="2800" smtClean="0"/>
          </a:p>
          <a:p>
            <a:pPr marL="179388" indent="-179388" algn="ctr" eaLnBrk="1" hangingPunct="1">
              <a:lnSpc>
                <a:spcPct val="80000"/>
              </a:lnSpc>
            </a:pPr>
            <a:r>
              <a:rPr lang="nl" sz="2800" b="1" smtClean="0">
                <a:solidFill>
                  <a:srgbClr val="00AFEC"/>
                </a:solidFill>
              </a:rPr>
              <a:t>WWW.STOPTETANUS.NL</a:t>
            </a:r>
            <a:br>
              <a:rPr lang="nl" sz="2800" b="1" smtClean="0">
                <a:solidFill>
                  <a:srgbClr val="00AFEC"/>
                </a:solidFill>
              </a:rPr>
            </a:br>
            <a:endParaRPr lang="nl-NL" sz="2800" b="1" smtClean="0">
              <a:solidFill>
                <a:srgbClr val="00AFEC"/>
              </a:solidFill>
            </a:endParaRPr>
          </a:p>
          <a:p>
            <a:pPr marL="179388" indent="-179388" algn="ctr" eaLnBrk="1" hangingPunct="1">
              <a:lnSpc>
                <a:spcPct val="80000"/>
              </a:lnSpc>
            </a:pPr>
            <a:r>
              <a:rPr lang="nl-NL" sz="2800" b="1" smtClean="0">
                <a:solidFill>
                  <a:srgbClr val="00AFEC"/>
                </a:solidFill>
              </a:rPr>
              <a:t>WWW.KIWANIS.NL</a:t>
            </a:r>
            <a:endParaRPr lang="nl" sz="2800" b="1" smtClean="0">
              <a:solidFill>
                <a:srgbClr val="00AFE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nl-NL" sz="4000" dirty="0" err="1"/>
              <a:t>Kiwanis</a:t>
            </a:r>
            <a:r>
              <a:rPr lang="nl-NL" sz="4000" dirty="0"/>
              <a:t> en UNICEF</a:t>
            </a:r>
          </a:p>
        </p:txBody>
      </p:sp>
      <p:pic>
        <p:nvPicPr>
          <p:cNvPr id="7" name="Afbeelding 6" descr="stoptetanuspwp-front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600200"/>
            <a:ext cx="8153400" cy="5033963"/>
          </a:xfrm>
          <a:prstGeom prst="rect">
            <a:avLst/>
          </a:prstGeom>
          <a:noFill/>
          <a:ln>
            <a:noFill/>
          </a:ln>
          <a:effectLst>
            <a:outerShdw blurRad="193675" algn="tl" rotWithShape="0">
              <a:srgbClr val="80808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Rectangle 3"/>
          <p:cNvSpPr txBox="1">
            <a:spLocks noChangeArrowheads="1"/>
          </p:cNvSpPr>
          <p:nvPr/>
        </p:nvSpPr>
        <p:spPr bwMode="auto">
          <a:xfrm>
            <a:off x="533400" y="5181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nl-NL" sz="3000" b="1">
                <a:solidFill>
                  <a:srgbClr val="033177"/>
                </a:solidFill>
              </a:rPr>
              <a:t>Samen stoppen we tetanus </a:t>
            </a:r>
            <a:br>
              <a:rPr lang="nl-NL" sz="3000" b="1">
                <a:solidFill>
                  <a:srgbClr val="033177"/>
                </a:solidFill>
              </a:rPr>
            </a:br>
            <a:r>
              <a:rPr lang="nl-NL" sz="3000" b="1">
                <a:solidFill>
                  <a:srgbClr val="033177"/>
                </a:solidFill>
              </a:rPr>
              <a:t>bij moeders en baby’s!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z="3200" cap="none" smtClean="0"/>
              <a:t>GEEF KINDEREN WAAR ZE </a:t>
            </a:r>
            <a:br>
              <a:rPr lang="nl-NL" sz="3200" cap="none" smtClean="0"/>
            </a:br>
            <a:r>
              <a:rPr lang="nl-NL" sz="3200" cap="none" smtClean="0"/>
              <a:t>RECHT OP HEBBEN</a:t>
            </a:r>
          </a:p>
        </p:txBody>
      </p:sp>
      <p:pic>
        <p:nvPicPr>
          <p:cNvPr id="15363" name="Content Placeholder 3" descr="End of presentation slide.jpg"/>
          <p:cNvPicPr>
            <a:picLocks noGrp="1" noChangeAspect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54163" y="1600200"/>
            <a:ext cx="6034087" cy="4525963"/>
          </a:xfrm>
          <a:effectLst>
            <a:outerShdw blurRad="50800" algn="tl" rotWithShape="0">
              <a:srgbClr val="000000">
                <a:alpha val="42999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nl-NL" sz="3200" dirty="0" err="1">
                <a:latin typeface="+mn-lt"/>
              </a:rPr>
              <a:t>Kiwanis</a:t>
            </a:r>
            <a:r>
              <a:rPr lang="nl-NL" sz="3200" dirty="0">
                <a:latin typeface="+mn-lt"/>
              </a:rPr>
              <a:t> en UNICEF</a:t>
            </a:r>
            <a:br>
              <a:rPr lang="nl-NL" sz="3200" dirty="0">
                <a:latin typeface="+mn-lt"/>
              </a:rPr>
            </a:br>
            <a:r>
              <a:rPr lang="nl-NL" sz="3200" dirty="0">
                <a:latin typeface="+mn-lt"/>
              </a:rPr>
              <a:t>Een succesvol team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105400"/>
          </a:xfrm>
        </p:spPr>
        <p:txBody>
          <a:bodyPr anchor="ctr"/>
          <a:lstStyle/>
          <a:p>
            <a:pPr marL="179388" indent="-179388" eaLnBrk="1" hangingPunct="1">
              <a:buFontTx/>
              <a:buChar char="•"/>
            </a:pPr>
            <a:r>
              <a:rPr lang="nl-NL" smtClean="0"/>
              <a:t>UNICEF is de officiële kinderrechtenorganisatie van de VN.</a:t>
            </a:r>
          </a:p>
          <a:p>
            <a:pPr marL="179388" indent="-179388" eaLnBrk="1" hangingPunct="1">
              <a:buFontTx/>
              <a:buChar char="•"/>
            </a:pPr>
            <a:endParaRPr lang="nl-NL" smtClean="0"/>
          </a:p>
          <a:p>
            <a:pPr marL="179388" indent="-179388" eaLnBrk="1" hangingPunct="1">
              <a:buFontTx/>
              <a:buChar char="•"/>
            </a:pPr>
            <a:r>
              <a:rPr lang="nl-NL" smtClean="0"/>
              <a:t>Kiwanis en UNICEF willen samen het verschil maken voor kinderen. </a:t>
            </a:r>
          </a:p>
          <a:p>
            <a:pPr marL="179388" indent="-179388" eaLnBrk="1" hangingPunct="1">
              <a:buFontTx/>
              <a:buChar char="•"/>
            </a:pPr>
            <a:endParaRPr lang="nl-NL" smtClean="0"/>
          </a:p>
          <a:p>
            <a:pPr marL="179388" indent="-179388" eaLnBrk="1" hangingPunct="1">
              <a:buFontTx/>
              <a:buChar char="•"/>
            </a:pPr>
            <a:r>
              <a:rPr lang="nl-NL" smtClean="0"/>
              <a:t>We voerden al eerder samen een succesvolle campagne tegen ziekten die het gevolg zijn van jodiumtekort (1994 -2005). </a:t>
            </a:r>
          </a:p>
          <a:p>
            <a:pPr marL="179388" indent="-179388" eaLnBrk="1" hangingPunct="1">
              <a:buFontTx/>
              <a:buChar char="•"/>
            </a:pPr>
            <a:endParaRPr lang="nl-NL" smtClean="0"/>
          </a:p>
          <a:p>
            <a:pPr marL="179388" indent="-179388" eaLnBrk="1" hangingPunct="1">
              <a:buFontTx/>
              <a:buChar char="•"/>
            </a:pPr>
            <a:r>
              <a:rPr lang="nl-NL" smtClean="0"/>
              <a:t>Waarom? Jodium is een cruciale stof voor de lichamelijke én mentale ontwikkeling van een kind. </a:t>
            </a:r>
          </a:p>
          <a:p>
            <a:pPr marL="179388" indent="-179388" eaLnBrk="1" hangingPunct="1">
              <a:buFontTx/>
              <a:buChar char="•"/>
            </a:pPr>
            <a:endParaRPr lang="nl-NL" smtClean="0"/>
          </a:p>
          <a:p>
            <a:pPr marL="179388" indent="-179388" eaLnBrk="1" hangingPunct="1">
              <a:buFontTx/>
              <a:buChar char="•"/>
            </a:pPr>
            <a:r>
              <a:rPr lang="nl" smtClean="0"/>
              <a:t>Mede dankzij die campagne is de toegang tot gejodeerd zout wereldwijd verhoogd van minder dan 20% tot meer dan 70%.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nl-NL" dirty="0" smtClean="0"/>
              <a:t>TETANUS DE WERELD UIT</a:t>
            </a:r>
            <a:endParaRPr lang="nl-NL" dirty="0"/>
          </a:p>
        </p:txBody>
      </p:sp>
      <p:sp>
        <p:nvSpPr>
          <p:cNvPr id="16387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mtClean="0"/>
              <a:t>	</a:t>
            </a:r>
          </a:p>
          <a:p>
            <a:endParaRPr lang="nl-NL" u="sng" smtClean="0"/>
          </a:p>
          <a:p>
            <a:r>
              <a:rPr lang="nl-NL" smtClean="0"/>
              <a:t>	</a:t>
            </a:r>
            <a:r>
              <a:rPr lang="nl-NL" b="1" smtClean="0"/>
              <a:t>Wat is er nodig?</a:t>
            </a:r>
          </a:p>
          <a:p>
            <a:r>
              <a:rPr lang="nl-NL" smtClean="0"/>
              <a:t>	€ 180 miljoen is nodig om voorgoed een einde te maken aan deze dodelijke ziekte</a:t>
            </a:r>
          </a:p>
          <a:p>
            <a:endParaRPr lang="nl-NL" smtClean="0"/>
          </a:p>
          <a:p>
            <a:r>
              <a:rPr lang="nl-NL" smtClean="0"/>
              <a:t>	€100 miljoen komt van overheden en  partners van UNICEF (zoals onder meer Proctor &amp; Gamble)</a:t>
            </a:r>
            <a:br>
              <a:rPr lang="nl-NL" smtClean="0"/>
            </a:br>
            <a:r>
              <a:rPr lang="nl-NL" smtClean="0"/>
              <a:t> </a:t>
            </a:r>
            <a:br>
              <a:rPr lang="nl-NL" smtClean="0"/>
            </a:br>
            <a:r>
              <a:rPr lang="nl-NL" smtClean="0"/>
              <a:t>€ 80 miljoen is nog nodig….</a:t>
            </a:r>
            <a:br>
              <a:rPr lang="nl-NL" smtClean="0"/>
            </a:br>
            <a:r>
              <a:rPr lang="nl-NL" smtClean="0"/>
              <a:t/>
            </a:r>
            <a:br>
              <a:rPr lang="nl-NL" smtClean="0"/>
            </a:br>
            <a:r>
              <a:rPr lang="nl-NL" smtClean="0"/>
              <a:t>Kiwanis geeft de ‘</a:t>
            </a:r>
            <a:r>
              <a:rPr lang="nl-NL" i="1" smtClean="0"/>
              <a:t>final push’</a:t>
            </a:r>
          </a:p>
          <a:p>
            <a:r>
              <a:rPr lang="nl-NL" i="1" smtClean="0"/>
              <a:t>	</a:t>
            </a:r>
            <a:r>
              <a:rPr lang="nl-NL" smtClean="0"/>
              <a:t/>
            </a:r>
            <a:br>
              <a:rPr lang="nl-NL" smtClean="0"/>
            </a:br>
            <a:r>
              <a:rPr lang="nl-NL" smtClean="0"/>
              <a:t> </a:t>
            </a:r>
            <a:br>
              <a:rPr lang="nl-NL" smtClean="0"/>
            </a:br>
            <a:r>
              <a:rPr lang="nl-NL" smtClean="0"/>
              <a:t/>
            </a:r>
            <a:br>
              <a:rPr lang="nl-NL" smtClean="0"/>
            </a:br>
            <a:r>
              <a:rPr lang="nl-NL" smtClean="0"/>
              <a:t/>
            </a:r>
            <a:br>
              <a:rPr lang="nl-NL" smtClean="0"/>
            </a:br>
            <a:r>
              <a:rPr lang="nl-NL" smtClean="0"/>
              <a:t> 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350838"/>
            <a:ext cx="8147050" cy="868362"/>
          </a:xfrm>
        </p:spPr>
        <p:txBody>
          <a:bodyPr/>
          <a:lstStyle/>
          <a:p>
            <a:pPr eaLnBrk="1" hangingPunct="1"/>
            <a:r>
              <a:rPr lang="nl-NL" cap="none" smtClean="0"/>
              <a:t/>
            </a:r>
            <a:br>
              <a:rPr lang="nl-NL" cap="none" smtClean="0"/>
            </a:br>
            <a:r>
              <a:rPr lang="nl-NL" cap="none" smtClean="0"/>
              <a:t>EN NU: KIWANIS EN UNICEF </a:t>
            </a:r>
            <a:br>
              <a:rPr lang="nl-NL" cap="none" smtClean="0"/>
            </a:br>
            <a:r>
              <a:rPr lang="nl-NL" cap="none" smtClean="0"/>
              <a:t>GEVEN </a:t>
            </a:r>
            <a:r>
              <a:rPr lang="nl-NL" i="1" cap="none" smtClean="0"/>
              <a:t>FINAL PUSH </a:t>
            </a:r>
            <a:r>
              <a:rPr lang="nl-NL" cap="none" smtClean="0"/>
              <a:t>TEGEN TETANUS</a:t>
            </a:r>
            <a:br>
              <a:rPr lang="nl-NL" cap="none" smtClean="0"/>
            </a:br>
            <a:endParaRPr lang="nl-NL" cap="none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29200"/>
          </a:xfrm>
        </p:spPr>
        <p:txBody>
          <a:bodyPr anchor="ctr"/>
          <a:lstStyle/>
          <a:p>
            <a:pPr marL="0" indent="0" algn="ctr" eaLnBrk="1" hangingPunct="1"/>
            <a:r>
              <a:rPr lang="nl-NL" sz="3000" b="1" smtClean="0"/>
              <a:t>Ons doel: </a:t>
            </a:r>
            <a:r>
              <a:rPr lang="nl-NL" sz="3000" smtClean="0"/>
              <a:t/>
            </a:r>
            <a:br>
              <a:rPr lang="nl-NL" sz="3000" smtClean="0"/>
            </a:br>
            <a:r>
              <a:rPr lang="nl-NL" sz="3000" smtClean="0"/>
              <a:t>tot en met 2015 worden </a:t>
            </a:r>
            <a:r>
              <a:rPr lang="nl-NL" sz="3000" b="1" smtClean="0"/>
              <a:t>61 miljoen </a:t>
            </a:r>
            <a:r>
              <a:rPr lang="nl-NL" sz="3000" smtClean="0"/>
              <a:t/>
            </a:r>
            <a:br>
              <a:rPr lang="nl-NL" sz="3000" smtClean="0"/>
            </a:br>
            <a:r>
              <a:rPr lang="nl-NL" sz="3000" smtClean="0"/>
              <a:t>moeders en baby’s ingeënt tegen tetanus</a:t>
            </a:r>
          </a:p>
          <a:p>
            <a:pPr marL="0" indent="0" algn="ctr" eaLnBrk="1" hangingPunct="1"/>
            <a:endParaRPr lang="nl-NL" sz="3000" smtClean="0"/>
          </a:p>
          <a:p>
            <a:pPr marL="0" indent="0" algn="ctr" eaLnBrk="1" hangingPunct="1"/>
            <a:r>
              <a:rPr lang="nl-NL" sz="3000" b="1" smtClean="0"/>
              <a:t>De kosten: </a:t>
            </a:r>
          </a:p>
          <a:p>
            <a:pPr marL="0" indent="0" algn="ctr" eaLnBrk="1" hangingPunct="1"/>
            <a:r>
              <a:rPr lang="nl-NL" sz="3000" smtClean="0"/>
              <a:t>€ 80 miljoen</a:t>
            </a:r>
            <a:r>
              <a:rPr lang="nl-NL" sz="3200" smtClean="0"/>
              <a:t> </a:t>
            </a:r>
          </a:p>
          <a:p>
            <a:pPr marL="0" indent="0" algn="ctr" eaLnBrk="1" hangingPunct="1"/>
            <a:endParaRPr lang="nl-NL" sz="3200" smtClean="0"/>
          </a:p>
          <a:p>
            <a:pPr marL="0" indent="0" algn="ctr" eaLnBrk="1" hangingPunct="1"/>
            <a:r>
              <a:rPr lang="nl-NL" sz="3200" smtClean="0"/>
              <a:t>Doel Kiwanis Nederland: € 1.000.000.</a:t>
            </a:r>
          </a:p>
          <a:p>
            <a:pPr marL="0" indent="0" algn="ctr" eaLnBrk="1" hangingPunct="1"/>
            <a:r>
              <a:rPr lang="nl-NL" sz="3200" smtClean="0"/>
              <a:t>(per club, per jaar € 2.500)</a:t>
            </a:r>
            <a:endParaRPr lang="nl-NL" sz="3000" smtClean="0"/>
          </a:p>
          <a:p>
            <a:pPr marL="0" indent="0" algn="ctr" eaLnBrk="1" hangingPunct="1"/>
            <a:endParaRPr lang="nl-NL" sz="3000" smtClean="0"/>
          </a:p>
          <a:p>
            <a:pPr marL="0" indent="0" algn="ctr" eaLnBrk="1" hangingPunct="1"/>
            <a:r>
              <a:rPr lang="nl-NL" sz="3000" b="1" smtClean="0"/>
              <a:t>Wat is er nodig: </a:t>
            </a:r>
          </a:p>
          <a:p>
            <a:pPr marL="0" indent="0" algn="ctr" eaLnBrk="1" hangingPunct="1"/>
            <a:r>
              <a:rPr lang="nl-NL" sz="3000" smtClean="0"/>
              <a:t>uw steun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nl-NL" sz="4000" dirty="0"/>
              <a:t>Tetanus: de feiten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5105400"/>
          </a:xfrm>
        </p:spPr>
        <p:txBody>
          <a:bodyPr anchor="ctr"/>
          <a:lstStyle/>
          <a:p>
            <a:pPr marL="179388" indent="-179388" eaLnBrk="1" hangingPunct="1">
              <a:lnSpc>
                <a:spcPct val="90000"/>
              </a:lnSpc>
              <a:buFontTx/>
              <a:buChar char="•"/>
            </a:pPr>
            <a:r>
              <a:rPr lang="nl-NL" sz="2500" smtClean="0"/>
              <a:t>Elke </a:t>
            </a:r>
            <a:r>
              <a:rPr lang="nl-NL" sz="2500" b="1" smtClean="0"/>
              <a:t>9 minuten </a:t>
            </a:r>
            <a:r>
              <a:rPr lang="nl-NL" sz="2500" smtClean="0"/>
              <a:t>sterft ergens een baby aan tetanus. </a:t>
            </a:r>
          </a:p>
          <a:p>
            <a:pPr marL="179388" indent="-179388" eaLnBrk="1" hangingPunct="1">
              <a:lnSpc>
                <a:spcPct val="90000"/>
              </a:lnSpc>
              <a:buFontTx/>
              <a:buChar char="•"/>
            </a:pPr>
            <a:endParaRPr lang="nl-NL" sz="2500" smtClean="0"/>
          </a:p>
          <a:p>
            <a:pPr marL="179388" indent="-179388" eaLnBrk="1" hangingPunct="1">
              <a:lnSpc>
                <a:spcPct val="90000"/>
              </a:lnSpc>
              <a:buFontTx/>
              <a:buChar char="•"/>
            </a:pPr>
            <a:r>
              <a:rPr lang="nl-NL" sz="2500" smtClean="0"/>
              <a:t>Dat zijn </a:t>
            </a:r>
            <a:r>
              <a:rPr lang="nl-NL" sz="2500" b="1" smtClean="0"/>
              <a:t>60.000 baby’s </a:t>
            </a:r>
            <a:r>
              <a:rPr lang="nl-NL" sz="2500" smtClean="0"/>
              <a:t>per jaar. </a:t>
            </a:r>
          </a:p>
          <a:p>
            <a:pPr marL="179388" indent="-179388" eaLnBrk="1" hangingPunct="1">
              <a:lnSpc>
                <a:spcPct val="90000"/>
              </a:lnSpc>
              <a:buFontTx/>
              <a:buChar char="•"/>
            </a:pPr>
            <a:endParaRPr lang="nl-NL" sz="2500" smtClean="0"/>
          </a:p>
          <a:p>
            <a:pPr marL="179388" indent="-179388" eaLnBrk="1" hangingPunct="1">
              <a:lnSpc>
                <a:spcPct val="90000"/>
              </a:lnSpc>
              <a:buFontTx/>
              <a:buChar char="•"/>
            </a:pPr>
            <a:r>
              <a:rPr lang="nl-NL" sz="2500" smtClean="0"/>
              <a:t>De ziekte wordt overdragen van moeder op kind.</a:t>
            </a:r>
          </a:p>
          <a:p>
            <a:pPr marL="179388" indent="-179388" eaLnBrk="1" hangingPunct="1">
              <a:lnSpc>
                <a:spcPct val="90000"/>
              </a:lnSpc>
              <a:buFontTx/>
              <a:buChar char="•"/>
            </a:pPr>
            <a:endParaRPr lang="nl-NL" sz="2500" smtClean="0"/>
          </a:p>
          <a:p>
            <a:pPr marL="179388" indent="-179388" eaLnBrk="1" hangingPunct="1">
              <a:lnSpc>
                <a:spcPct val="90000"/>
              </a:lnSpc>
              <a:buFontTx/>
              <a:buChar char="•"/>
            </a:pPr>
            <a:r>
              <a:rPr lang="nl-NL" sz="2500" smtClean="0"/>
              <a:t>Tetanus bedreigt </a:t>
            </a:r>
            <a:r>
              <a:rPr lang="nl-NL" sz="2500" b="1" smtClean="0"/>
              <a:t>130 miljoen </a:t>
            </a:r>
            <a:r>
              <a:rPr lang="nl-NL" sz="2500" smtClean="0"/>
              <a:t>vrouwen en kinderen.</a:t>
            </a:r>
          </a:p>
          <a:p>
            <a:pPr marL="179388" indent="-179388" eaLnBrk="1" hangingPunct="1">
              <a:lnSpc>
                <a:spcPct val="90000"/>
              </a:lnSpc>
              <a:buFontTx/>
              <a:buChar char="•"/>
            </a:pPr>
            <a:endParaRPr lang="nl-NL" sz="2500" smtClean="0"/>
          </a:p>
          <a:p>
            <a:pPr marL="179388" indent="-179388" eaLnBrk="1" hangingPunct="1">
              <a:lnSpc>
                <a:spcPct val="90000"/>
              </a:lnSpc>
              <a:buFontTx/>
              <a:buChar char="•"/>
            </a:pPr>
            <a:r>
              <a:rPr lang="nl-NL" sz="2500" smtClean="0"/>
              <a:t>De ziekte komt nog voor in </a:t>
            </a:r>
            <a:r>
              <a:rPr lang="nl-NL" sz="2500" b="1" smtClean="0"/>
              <a:t>39 ontwikkelingslanden</a:t>
            </a:r>
            <a:r>
              <a:rPr lang="nl-NL" sz="2500" smtClean="0"/>
              <a:t>.</a:t>
            </a:r>
          </a:p>
          <a:p>
            <a:pPr marL="179388" indent="-179388" eaLnBrk="1" hangingPunct="1">
              <a:lnSpc>
                <a:spcPct val="90000"/>
              </a:lnSpc>
              <a:buFontTx/>
              <a:buChar char="•"/>
            </a:pPr>
            <a:endParaRPr lang="nl-NL" sz="2500" smtClean="0"/>
          </a:p>
          <a:p>
            <a:pPr marL="179388" indent="-179388" eaLnBrk="1" hangingPunct="1">
              <a:lnSpc>
                <a:spcPct val="90000"/>
              </a:lnSpc>
              <a:buFontTx/>
              <a:buChar char="•"/>
            </a:pPr>
            <a:r>
              <a:rPr lang="nl-NL" sz="2500" smtClean="0"/>
              <a:t>Zonder behandeling is tetanus altijd dodelijk.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nl-NL" sz="4000" dirty="0">
                <a:latin typeface="+mn-lt"/>
              </a:rPr>
              <a:t>Tetanus: wat is het?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29200"/>
          </a:xfrm>
        </p:spPr>
        <p:txBody>
          <a:bodyPr anchor="ctr"/>
          <a:lstStyle/>
          <a:p>
            <a:pPr marL="179388" indent="-179388" eaLnBrk="1" hangingPunct="1">
              <a:buFontTx/>
              <a:buChar char="•"/>
            </a:pPr>
            <a:r>
              <a:rPr lang="nl-NL" sz="2200" smtClean="0"/>
              <a:t>Tetanus wordt veroorzaakt door een bacterie, die bijvoorbeeld in een wond terechtkomt. </a:t>
            </a:r>
          </a:p>
          <a:p>
            <a:pPr marL="179388" indent="-179388" eaLnBrk="1" hangingPunct="1">
              <a:buFontTx/>
              <a:buChar char="•"/>
            </a:pPr>
            <a:endParaRPr lang="nl-NL" sz="2200" smtClean="0"/>
          </a:p>
          <a:p>
            <a:pPr marL="179388" indent="-179388" eaLnBrk="1" hangingPunct="1">
              <a:buFontTx/>
              <a:buChar char="•"/>
            </a:pPr>
            <a:r>
              <a:rPr lang="nl-NL" sz="2200" smtClean="0"/>
              <a:t>De ziekte leidt tot terugkerende, zeer pijnlijke spierkrampen en extreme gevoeligheid voor licht en aanraking. </a:t>
            </a:r>
          </a:p>
          <a:p>
            <a:pPr marL="179388" indent="-179388" eaLnBrk="1" hangingPunct="1">
              <a:buFontTx/>
              <a:buChar char="•"/>
            </a:pPr>
            <a:endParaRPr lang="nl-NL" sz="2200" smtClean="0"/>
          </a:p>
          <a:p>
            <a:pPr marL="179388" indent="-179388" eaLnBrk="1" hangingPunct="1">
              <a:buFontTx/>
              <a:buChar char="•"/>
            </a:pPr>
            <a:r>
              <a:rPr lang="nl-NL" sz="2200" smtClean="0"/>
              <a:t>Tetanus wordt tijdens de zwangerschap of bevalling overgedragen van moeder op kind. </a:t>
            </a:r>
          </a:p>
          <a:p>
            <a:pPr marL="179388" indent="-179388" eaLnBrk="1" hangingPunct="1">
              <a:buFontTx/>
              <a:buChar char="•"/>
            </a:pPr>
            <a:endParaRPr lang="nl-NL" sz="2200" smtClean="0"/>
          </a:p>
          <a:p>
            <a:pPr marL="179388" indent="-179388" eaLnBrk="1" hangingPunct="1">
              <a:buFontTx/>
              <a:buChar char="•"/>
            </a:pPr>
            <a:r>
              <a:rPr lang="nl-NL" sz="2200" smtClean="0"/>
              <a:t>Belangrijkste oorzaak: een gebrek aan vaccins en aan goede kraamzorg. </a:t>
            </a:r>
          </a:p>
          <a:p>
            <a:pPr marL="179388" indent="-179388" eaLnBrk="1" hangingPunct="1">
              <a:buFontTx/>
              <a:buChar char="•"/>
            </a:pPr>
            <a:endParaRPr lang="nl-NL" sz="2200" smtClean="0"/>
          </a:p>
          <a:p>
            <a:pPr marL="179388" indent="-179388" eaLnBrk="1" hangingPunct="1">
              <a:buFontTx/>
              <a:buChar char="•"/>
            </a:pPr>
            <a:r>
              <a:rPr lang="nl-NL" sz="2200" smtClean="0"/>
              <a:t>Zonder de juiste medicijnen overleven moeders en baby’s de ziekte niet.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cap="none" smtClean="0"/>
              <a:t>TETANUS BIJ MOEDERS EN BABY’S  </a:t>
            </a:r>
            <a:br>
              <a:rPr lang="nl-NL" cap="none" smtClean="0"/>
            </a:br>
            <a:r>
              <a:rPr lang="nl-NL" cap="none" smtClean="0"/>
              <a:t>WE KUNNEN HET VOORKOMEN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53000"/>
          </a:xfrm>
        </p:spPr>
        <p:txBody>
          <a:bodyPr anchor="ctr"/>
          <a:lstStyle/>
          <a:p>
            <a:pPr marL="179388" indent="-179388" eaLnBrk="1" hangingPunct="1">
              <a:buFontTx/>
              <a:buChar char="•"/>
            </a:pPr>
            <a:r>
              <a:rPr lang="nl-NL" sz="2200" smtClean="0"/>
              <a:t>Met een serie van </a:t>
            </a:r>
            <a:r>
              <a:rPr lang="nl-NL" sz="2200" b="1" smtClean="0"/>
              <a:t>3 vaccins </a:t>
            </a:r>
            <a:r>
              <a:rPr lang="nl-NL" sz="2200" smtClean="0"/>
              <a:t>zijn een moeder en haar ongeboren kind beschermd. </a:t>
            </a:r>
          </a:p>
          <a:p>
            <a:pPr marL="179388" indent="-179388" eaLnBrk="1" hangingPunct="1">
              <a:buFontTx/>
              <a:buChar char="•"/>
            </a:pPr>
            <a:endParaRPr lang="nl-NL" sz="2200" smtClean="0"/>
          </a:p>
          <a:p>
            <a:pPr marL="179388" indent="-179388" eaLnBrk="1" hangingPunct="1">
              <a:buFontTx/>
              <a:buChar char="•"/>
            </a:pPr>
            <a:r>
              <a:rPr lang="nl-NL" sz="2200" smtClean="0"/>
              <a:t>Een serie van 3 vaccins kost slechts </a:t>
            </a:r>
            <a:r>
              <a:rPr lang="nl-NL" sz="2200" b="1" smtClean="0"/>
              <a:t>€ 1,32 </a:t>
            </a:r>
            <a:r>
              <a:rPr lang="nl-NL" sz="2200" smtClean="0"/>
              <a:t>(€ 0,44 per vaccin).</a:t>
            </a:r>
          </a:p>
          <a:p>
            <a:pPr marL="179388" indent="-179388" eaLnBrk="1" hangingPunct="1">
              <a:buFontTx/>
              <a:buChar char="•"/>
            </a:pPr>
            <a:endParaRPr lang="nl-NL" sz="2200" smtClean="0"/>
          </a:p>
          <a:p>
            <a:pPr marL="179388" indent="-179388" eaLnBrk="1" hangingPunct="1">
              <a:buFontTx/>
              <a:buChar char="•"/>
            </a:pPr>
            <a:r>
              <a:rPr lang="nl-NL" sz="2200" smtClean="0"/>
              <a:t>Na 2 maanden heeft een baby nog een aantal extra vaccins nodig.</a:t>
            </a:r>
          </a:p>
          <a:p>
            <a:pPr marL="179388" indent="-179388" eaLnBrk="1" hangingPunct="1">
              <a:buFontTx/>
              <a:buChar char="•"/>
            </a:pPr>
            <a:endParaRPr lang="nl-NL" sz="2200" smtClean="0"/>
          </a:p>
          <a:p>
            <a:pPr marL="179388" indent="-179388" eaLnBrk="1" hangingPunct="1">
              <a:buFontTx/>
              <a:buChar char="•"/>
            </a:pPr>
            <a:r>
              <a:rPr lang="nl-NL" sz="2200" smtClean="0"/>
              <a:t>Voor </a:t>
            </a:r>
            <a:r>
              <a:rPr lang="nl-NL" sz="2200" b="1" smtClean="0"/>
              <a:t>€ 80,5 miljoen </a:t>
            </a:r>
            <a:r>
              <a:rPr lang="nl-NL" sz="2200" smtClean="0"/>
              <a:t>kunnen </a:t>
            </a:r>
            <a:r>
              <a:rPr lang="nl-NL" sz="2200" b="1" smtClean="0"/>
              <a:t>61 miljoen </a:t>
            </a:r>
            <a:r>
              <a:rPr lang="nl-NL" sz="2200" smtClean="0"/>
              <a:t>moeders en baby’s worden gevaccineerd. </a:t>
            </a:r>
          </a:p>
          <a:p>
            <a:pPr marL="179388" indent="-179388" eaLnBrk="1" hangingPunct="1">
              <a:buFontTx/>
              <a:buChar char="•"/>
            </a:pPr>
            <a:endParaRPr lang="nl-NL" sz="2200" smtClean="0"/>
          </a:p>
          <a:p>
            <a:pPr marL="179388" indent="-179388" eaLnBrk="1" hangingPunct="1">
              <a:buFontTx/>
              <a:buChar char="•"/>
            </a:pPr>
            <a:r>
              <a:rPr lang="nl-NL" sz="2200" smtClean="0"/>
              <a:t>Dankzij goede vaccins komt tetanus in </a:t>
            </a:r>
            <a:r>
              <a:rPr lang="nl-NL" sz="2200" b="1" smtClean="0"/>
              <a:t>20 ontwikkelingslanden </a:t>
            </a:r>
            <a:r>
              <a:rPr lang="nl-NL" sz="2200" smtClean="0"/>
              <a:t>niet langer voor.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nl-NL" sz="4000" dirty="0"/>
              <a:t>Wat is er nodig?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5000625"/>
          </a:xfrm>
        </p:spPr>
        <p:txBody>
          <a:bodyPr anchor="ctr"/>
          <a:lstStyle/>
          <a:p>
            <a:pPr marL="179388" indent="-179388" eaLnBrk="1" hangingPunct="1">
              <a:lnSpc>
                <a:spcPts val="3000"/>
              </a:lnSpc>
              <a:buFontTx/>
              <a:buChar char="•"/>
            </a:pPr>
            <a:r>
              <a:rPr lang="nl-NL" sz="3000" smtClean="0"/>
              <a:t>Vaccins</a:t>
            </a:r>
          </a:p>
          <a:p>
            <a:pPr marL="179388" indent="-179388" eaLnBrk="1" hangingPunct="1">
              <a:lnSpc>
                <a:spcPts val="3000"/>
              </a:lnSpc>
              <a:buFontTx/>
              <a:buChar char="•"/>
            </a:pPr>
            <a:endParaRPr lang="nl-NL" sz="3000" smtClean="0"/>
          </a:p>
          <a:p>
            <a:pPr marL="179388" indent="-179388" eaLnBrk="1" hangingPunct="1">
              <a:lnSpc>
                <a:spcPts val="3000"/>
              </a:lnSpc>
              <a:buFontTx/>
              <a:buChar char="•"/>
            </a:pPr>
            <a:r>
              <a:rPr lang="nl-NL" sz="3000" smtClean="0"/>
              <a:t>Injectienaalden</a:t>
            </a:r>
          </a:p>
          <a:p>
            <a:pPr marL="179388" indent="-179388" eaLnBrk="1" hangingPunct="1">
              <a:lnSpc>
                <a:spcPts val="3000"/>
              </a:lnSpc>
              <a:buFontTx/>
              <a:buChar char="•"/>
            </a:pPr>
            <a:endParaRPr lang="nl-NL" sz="3000" smtClean="0"/>
          </a:p>
          <a:p>
            <a:pPr marL="179388" indent="-179388" eaLnBrk="1" hangingPunct="1">
              <a:lnSpc>
                <a:spcPts val="3000"/>
              </a:lnSpc>
              <a:buFontTx/>
              <a:buChar char="•"/>
            </a:pPr>
            <a:r>
              <a:rPr lang="nl-NL" sz="3000" smtClean="0"/>
              <a:t>Veilige opslag- en transportmethoden</a:t>
            </a:r>
          </a:p>
          <a:p>
            <a:pPr marL="179388" indent="-179388" eaLnBrk="1" hangingPunct="1">
              <a:lnSpc>
                <a:spcPts val="3000"/>
              </a:lnSpc>
              <a:buFontTx/>
              <a:buChar char="•"/>
            </a:pPr>
            <a:endParaRPr lang="nl-NL" sz="3000" smtClean="0"/>
          </a:p>
          <a:p>
            <a:pPr marL="179388" indent="-179388" eaLnBrk="1" hangingPunct="1">
              <a:lnSpc>
                <a:spcPts val="3000"/>
              </a:lnSpc>
              <a:buFontTx/>
              <a:buChar char="•"/>
            </a:pPr>
            <a:r>
              <a:rPr lang="nl-NL" sz="3000" smtClean="0"/>
              <a:t>Duizenden goed opgeleide medewerkers</a:t>
            </a:r>
          </a:p>
          <a:p>
            <a:pPr marL="179388" indent="-179388" eaLnBrk="1" hangingPunct="1">
              <a:lnSpc>
                <a:spcPts val="3000"/>
              </a:lnSpc>
              <a:buFontTx/>
              <a:buChar char="•"/>
            </a:pPr>
            <a:endParaRPr lang="nl-NL" sz="3000" smtClean="0"/>
          </a:p>
          <a:p>
            <a:pPr marL="179388" indent="-179388" eaLnBrk="1" hangingPunct="1">
              <a:lnSpc>
                <a:spcPts val="3000"/>
              </a:lnSpc>
              <a:buFontTx/>
              <a:buChar char="•"/>
            </a:pPr>
            <a:r>
              <a:rPr lang="nl-NL" sz="3000" smtClean="0"/>
              <a:t>Nog veel meer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ardontwerp">
  <a:themeElements>
    <a:clrScheme name="Standaard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ardontwerp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</TotalTime>
  <Words>616</Words>
  <Application>Microsoft Office PowerPoint</Application>
  <PresentationFormat>Diavoorstelling (4:3)</PresentationFormat>
  <Paragraphs>129</Paragraphs>
  <Slides>18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19" baseType="lpstr">
      <vt:lpstr>Standaardontwerp</vt:lpstr>
      <vt:lpstr>PowerPoint-presentatie</vt:lpstr>
      <vt:lpstr>GEEF KINDEREN WAAR ZE  RECHT OP HEBBEN</vt:lpstr>
      <vt:lpstr>Kiwanis en UNICEF Een succesvol team</vt:lpstr>
      <vt:lpstr>TETANUS DE WERELD UIT</vt:lpstr>
      <vt:lpstr> EN NU: KIWANIS EN UNICEF  GEVEN FINAL PUSH TEGEN TETANUS </vt:lpstr>
      <vt:lpstr>Tetanus: de feiten</vt:lpstr>
      <vt:lpstr>Tetanus: wat is het?</vt:lpstr>
      <vt:lpstr>TETANUS BIJ MOEDERS EN BABY’S   WE KUNNEN HET VOORKOMEN</vt:lpstr>
      <vt:lpstr>Wat is er nodig?</vt:lpstr>
      <vt:lpstr>Waarom Kiwanis en UNICEF?</vt:lpstr>
      <vt:lpstr>Hoe werkt UNICEF?</vt:lpstr>
      <vt:lpstr>Hoe werkt UNICEF?</vt:lpstr>
      <vt:lpstr>PowerPoint-presentatie</vt:lpstr>
      <vt:lpstr>Hoe werkt UNICEF?</vt:lpstr>
      <vt:lpstr>Hoe werkt UNICEF?</vt:lpstr>
      <vt:lpstr>Stop tetanus: alles op een rijtje</vt:lpstr>
      <vt:lpstr>Hoe u kunt helpen</vt:lpstr>
      <vt:lpstr>Kiwanis en UNICEF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Stop tetanus bij moeders en baby’s   Fondsenwervingscampagne   Kiwanis | UNICEF</dc:title>
  <dc:creator>EvR</dc:creator>
  <cp:lastModifiedBy>User</cp:lastModifiedBy>
  <cp:revision>48</cp:revision>
  <dcterms:created xsi:type="dcterms:W3CDTF">2011-12-05T10:12:05Z</dcterms:created>
  <dcterms:modified xsi:type="dcterms:W3CDTF">2014-06-08T11:27:03Z</dcterms:modified>
</cp:coreProperties>
</file>